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orta" charset="1" panose="020C0706030708060507"/>
      <p:regular r:id="rId18"/>
    </p:embeddedFont>
    <p:embeddedFont>
      <p:font typeface="Open Sans Bold" charset="1" panose="00000000000000000000"/>
      <p:regular r:id="rId19"/>
    </p:embeddedFont>
    <p:embeddedFont>
      <p:font typeface="Open Sans" charset="1" panose="00000000000000000000"/>
      <p:regular r:id="rId20"/>
    </p:embeddedFont>
    <p:embeddedFont>
      <p:font typeface="Canva Sans" charset="1" panose="020B0503030501040103"/>
      <p:regular r:id="rId21"/>
    </p:embeddedFont>
    <p:embeddedFont>
      <p:font typeface="Arimo" charset="1" panose="020B0604020202020204"/>
      <p:regular r:id="rId22"/>
    </p:embeddedFont>
    <p:embeddedFont>
      <p:font typeface="Poppin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google.com/search?sca_esv=ee3395f8cbb9de9c&amp;rlz=1C1GCEU_pt-BRBR1076BR1077&amp;sxsrf=AHTn8zpfA7W9jE7XS9qANlBmlx7rmC4Crg:1741859483304&amp;q=Microsoft+HoloLens,&amp;udm=7&amp;fbs=ABzOT_BYhiZpMrUAF0c9tORwPGlsjfkTCQbVbkeDjnTQtijddMtUi1tIuK0dGtaRH-mto4far6JEqL0OoC455CwXZ-ZiBNentTTkkezb2VcJBkqw37BaOFylcVOTH8lNIvNskYDlE2chRccoXhQzUmey9tSFyMr7Xfzj5BxyRYpvs7KlAWMI1IPrpG5LrivZ-n5fO_lcsLfVIQ-l6UF3FtR8bvLX2aPN3A&amp;sa=X&amp;ved=2ahUKEwiT3oCe5IaMAxUyCrkGHXxPNMgQtKgLegQIEhAB&amp;biw=1600&amp;bih=732&amp;dpr=1.2#fpstate=ive&amp;vld=cid:5b767596,vid:pIsjVaqdNpc,st:0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98075"/>
            <a:ext cx="7550986" cy="504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75"/>
              </a:lnSpc>
              <a:spcBef>
                <a:spcPct val="0"/>
              </a:spcBef>
            </a:pPr>
            <a:r>
              <a:rPr lang="en-US" sz="14411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COMPUTAÇÃO HOLOGRÁFICA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491500"/>
            <a:ext cx="7550986" cy="346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94"/>
              </a:lnSpc>
              <a:spcBef>
                <a:spcPct val="0"/>
              </a:spcBef>
            </a:pPr>
            <a:r>
              <a:rPr lang="en-US" sz="20210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E ÓPTICA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39225" y="1038225"/>
            <a:ext cx="9258300" cy="925830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169" r="-10713" b="-2922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2008" y="362158"/>
            <a:ext cx="1684739" cy="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RIMBERIO CO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7870211" cy="10388347"/>
            <a:chOff x="0" y="0"/>
            <a:chExt cx="4810760" cy="635000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4810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810760">
                  <a:moveTo>
                    <a:pt x="2840990" y="0"/>
                  </a:moveTo>
                  <a:lnTo>
                    <a:pt x="1126490" y="1715770"/>
                  </a:lnTo>
                  <a:lnTo>
                    <a:pt x="2343150" y="3299460"/>
                  </a:lnTo>
                  <a:lnTo>
                    <a:pt x="0" y="6350000"/>
                  </a:lnTo>
                  <a:lnTo>
                    <a:pt x="4810760" y="6350000"/>
                  </a:lnTo>
                  <a:lnTo>
                    <a:pt x="481076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559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82008" y="362158"/>
            <a:ext cx="1684739" cy="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RIMBERIO 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66821" y="8851031"/>
            <a:ext cx="444841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67217" y="2093105"/>
            <a:ext cx="1184444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APLICAÇÕES AR/VR E DISPOSITIVOS VESTIVEIS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616133" y="4058430"/>
            <a:ext cx="677751" cy="67775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706954" y="423442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13254" y="4260361"/>
            <a:ext cx="251104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surgiram?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2448578" y="4058430"/>
            <a:ext cx="677751" cy="677751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2539398" y="4234428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50179" y="4260361"/>
            <a:ext cx="201201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Aplicações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616133" y="6526606"/>
            <a:ext cx="677751" cy="67775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706954" y="670260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613254" y="6702604"/>
            <a:ext cx="201201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Futuro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82008" y="362158"/>
            <a:ext cx="1684739" cy="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RIMBERIO 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-1592573" y="2520315"/>
            <a:ext cx="6058479" cy="5246370"/>
            <a:chOff x="0" y="0"/>
            <a:chExt cx="4282440" cy="370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0" r="-2997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133146" y="-209272"/>
            <a:ext cx="6058479" cy="5246370"/>
            <a:chOff x="0" y="0"/>
            <a:chExt cx="4282440" cy="3708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865" t="0" r="-14865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133146" y="5249902"/>
            <a:ext cx="6058479" cy="5246370"/>
            <a:chOff x="0" y="0"/>
            <a:chExt cx="4282440" cy="3708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7739" r="0" b="-7739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906167" y="2213077"/>
            <a:ext cx="428527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VR/AR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906167" y="3901745"/>
            <a:ext cx="677751" cy="67775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996987" y="407774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898530" y="4077742"/>
            <a:ext cx="280080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Desafios da tecnologia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906167" y="6329797"/>
            <a:ext cx="677751" cy="67775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996987" y="6505794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903287" y="6505794"/>
            <a:ext cx="248175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Modelos populares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53525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000" r="0" b="500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82008" y="362158"/>
            <a:ext cx="1684739" cy="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RIMBERIO 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7533" y="4468848"/>
            <a:ext cx="5852689" cy="209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76"/>
              </a:lnSpc>
              <a:spcBef>
                <a:spcPct val="0"/>
              </a:spcBef>
            </a:pPr>
            <a:r>
              <a:rPr lang="en-US" sz="12269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7444" y="5143500"/>
            <a:ext cx="4070536" cy="4114800"/>
            <a:chOff x="0" y="0"/>
            <a:chExt cx="5956300" cy="6021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2"/>
              <a:stretch>
                <a:fillRect l="0" t="-11766" r="0" b="-1176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300080" y="5143500"/>
            <a:ext cx="4070536" cy="4114800"/>
            <a:chOff x="0" y="0"/>
            <a:chExt cx="5956300" cy="60210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3"/>
              <a:stretch>
                <a:fillRect l="-27630" t="0" r="-2763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31479" y="5143500"/>
            <a:ext cx="4070536" cy="4114800"/>
            <a:chOff x="0" y="0"/>
            <a:chExt cx="5956300" cy="60210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56300" cy="6021070"/>
            </a:xfrm>
            <a:custGeom>
              <a:avLst/>
              <a:gdLst/>
              <a:ahLst/>
              <a:cxnLst/>
              <a:rect r="r" b="b" t="t" l="l"/>
              <a:pathLst>
                <a:path h="6021070" w="5956300">
                  <a:moveTo>
                    <a:pt x="0" y="6021070"/>
                  </a:moveTo>
                  <a:lnTo>
                    <a:pt x="692150" y="0"/>
                  </a:lnTo>
                  <a:lnTo>
                    <a:pt x="5956300" y="0"/>
                  </a:lnTo>
                  <a:lnTo>
                    <a:pt x="5264150" y="6021070"/>
                  </a:lnTo>
                  <a:close/>
                </a:path>
              </a:pathLst>
            </a:custGeom>
            <a:blipFill>
              <a:blip r:embed="rId4"/>
              <a:stretch>
                <a:fillRect l="-17738" t="0" r="-17738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82008" y="362158"/>
            <a:ext cx="1684739" cy="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RIMBERIO 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9427" y="1969785"/>
            <a:ext cx="1536119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COMPUTAÇÃO HOLOGRÁFICA E ÓPTICA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82008" y="362158"/>
            <a:ext cx="1684739" cy="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RIMBERIO 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9427" y="1969785"/>
            <a:ext cx="1536119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COMPUTAÇÃO HOLOGRÁFICA E ÓPTICA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88514" y="3610292"/>
            <a:ext cx="12471400" cy="462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225" indent="-353613" lvl="1">
              <a:lnSpc>
                <a:spcPts val="4585"/>
              </a:lnSpc>
              <a:buFont typeface="Arial"/>
              <a:buChar char="•"/>
            </a:pPr>
            <a:r>
              <a:rPr lang="en-US" sz="3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Hologramas Reais (Ópticos) 🌟</a:t>
            </a:r>
          </a:p>
          <a:p>
            <a:pPr algn="l" marL="1414450" indent="-471483" lvl="2">
              <a:lnSpc>
                <a:spcPts val="4585"/>
              </a:lnSpc>
              <a:buFont typeface="Arial"/>
              <a:buChar char="⚬"/>
            </a:pPr>
            <a:r>
              <a:rPr lang="en-US" sz="3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Criados usando feixes de laser e placas fotossensíveis.</a:t>
            </a:r>
          </a:p>
          <a:p>
            <a:pPr algn="l">
              <a:lnSpc>
                <a:spcPts val="4585"/>
              </a:lnSpc>
            </a:pPr>
          </a:p>
          <a:p>
            <a:pPr algn="l" marL="707225" indent="-353613" lvl="1">
              <a:lnSpc>
                <a:spcPts val="4585"/>
              </a:lnSpc>
              <a:buFont typeface="Arial"/>
              <a:buChar char="•"/>
            </a:pPr>
            <a:r>
              <a:rPr lang="en-US" sz="3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Hologramas Digitais (Computacionais) 💻</a:t>
            </a:r>
          </a:p>
          <a:p>
            <a:pPr algn="l" marL="1414450" indent="-471483" lvl="2">
              <a:lnSpc>
                <a:spcPts val="4585"/>
              </a:lnSpc>
              <a:buFont typeface="Arial"/>
              <a:buChar char="⚬"/>
            </a:pPr>
            <a:r>
              <a:rPr lang="en-US" sz="3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Criados por algoritmos e projetados em telas especiais.</a:t>
            </a:r>
          </a:p>
          <a:p>
            <a:pPr algn="l">
              <a:lnSpc>
                <a:spcPts val="4585"/>
              </a:lnSpc>
            </a:pPr>
          </a:p>
          <a:p>
            <a:pPr algn="l" marL="707225" indent="-353613" lvl="1">
              <a:lnSpc>
                <a:spcPts val="4585"/>
              </a:lnSpc>
              <a:buFont typeface="Arial"/>
              <a:buChar char="•"/>
            </a:pPr>
            <a:r>
              <a:rPr lang="en-US" sz="3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Hologramas de Tela (Pseudo-hologramas) 🎥</a:t>
            </a:r>
          </a:p>
          <a:p>
            <a:pPr algn="l" marL="1414450" indent="-471483" lvl="2">
              <a:lnSpc>
                <a:spcPts val="4585"/>
              </a:lnSpc>
              <a:buFont typeface="Arial"/>
              <a:buChar char="⚬"/>
            </a:pPr>
            <a:r>
              <a:rPr lang="en-US" sz="327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Imagens 3D projetadas em superfícies transparentes..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96736" y="1028700"/>
            <a:ext cx="11600789" cy="8229600"/>
            <a:chOff x="0" y="0"/>
            <a:chExt cx="6350000" cy="45046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4504690"/>
            </a:xfrm>
            <a:custGeom>
              <a:avLst/>
              <a:gdLst/>
              <a:ahLst/>
              <a:cxnLst/>
              <a:rect r="r" b="b" t="t" l="l"/>
              <a:pathLst>
                <a:path h="4504690" w="6350000">
                  <a:moveTo>
                    <a:pt x="2886710" y="0"/>
                  </a:moveTo>
                  <a:lnTo>
                    <a:pt x="4672330" y="0"/>
                  </a:lnTo>
                  <a:lnTo>
                    <a:pt x="6350000" y="0"/>
                  </a:lnTo>
                  <a:lnTo>
                    <a:pt x="6350000" y="3895090"/>
                  </a:lnTo>
                  <a:lnTo>
                    <a:pt x="2948940" y="4504690"/>
                  </a:lnTo>
                  <a:lnTo>
                    <a:pt x="0" y="4504690"/>
                  </a:lnTo>
                  <a:lnTo>
                    <a:pt x="0" y="2814320"/>
                  </a:lnTo>
                  <a:close/>
                </a:path>
              </a:pathLst>
            </a:custGeom>
            <a:blipFill>
              <a:blip r:embed="rId2"/>
              <a:stretch>
                <a:fillRect l="-3238" t="0" r="-323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14350" y="6219054"/>
            <a:ext cx="6058774" cy="3039246"/>
          </a:xfrm>
          <a:custGeom>
            <a:avLst/>
            <a:gdLst/>
            <a:ahLst/>
            <a:cxnLst/>
            <a:rect r="r" b="b" t="t" l="l"/>
            <a:pathLst>
              <a:path h="3039246" w="6058774">
                <a:moveTo>
                  <a:pt x="0" y="0"/>
                </a:moveTo>
                <a:lnTo>
                  <a:pt x="6058774" y="0"/>
                </a:lnTo>
                <a:lnTo>
                  <a:pt x="6058774" y="3039246"/>
                </a:lnTo>
                <a:lnTo>
                  <a:pt x="0" y="3039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07" t="-22709" r="-8207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82008" y="362158"/>
            <a:ext cx="1684739" cy="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RIMBERIO CO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4350" y="2326693"/>
            <a:ext cx="9526843" cy="244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61"/>
              </a:lnSpc>
              <a:spcBef>
                <a:spcPct val="0"/>
              </a:spcBef>
            </a:pPr>
            <a:r>
              <a:rPr lang="en-US" sz="6972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HOLOGRAMAS COMPUTACIONAIS E VISUALIZAÇÃO AVANÇADA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87520"/>
            <a:ext cx="16230600" cy="16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2" tooltip="https://www.google.com/search?sca_esv=ee3395f8cbb9de9c&amp;rlz=1C1GCEU_pt-BRBR1076BR1077&amp;sxsrf=AHTn8zpfA7W9jE7XS9qANlBmlx7rmC4Crg:1741859483304&amp;q=Microsoft+HoloLens,&amp;udm=7&amp;fbs=ABzOT_BYhiZpMrUAF0c9tORwPGlsjfkTCQbVbkeDjnTQtijddMtUi1tIuK0dGtaRH-mto4far6JEqL0OoC455CwXZ-ZiBNentTTkkezb2VcJBkqw37BaOFylcVOTH8lNIvNskYDlE2chRccoXhQzUmey9tSFyMr7Xfzj5BxyRYpvs7KlAWMI1IPrpG5LrivZ-n5fO_lcsLfVIQ-l6UF3FtR8bvLX2aPN3A&amp;sa=X&amp;ved=2ahUKEwiT3oCe5IaMAxUyCrkGHXxPNMgQtKgLegQIEhAB&amp;biw=1600&amp;bih=732&amp;dpr=1.2#fpstate=ive&amp;vld=cid:5b767596,vid:pIsjVaqdNpc,st:0"/>
              </a:rPr>
              <a:t><![CDATA[https://www.google.com/search?sca_esv=ee3395f8cbb9de9c&rlz=1C1GCEU_pt-BRBR1076BR1077&sxsrf=AHTn8zpfA7W9jE7XS9qANlBmlx7rmC4Crg:1741859483304&q=Microsoft+HoloLens,&udm=7&fbs=ABzOT_BYhiZpMrUAF0c9tORwPGlsjfkTCQbVbkeDjnTQtijddMtUi1tIuK0dGtaRH-mto4far6JEqL0OoC455CwXZ-ZiBNentTTkkezb2VcJBkqw37BaOFylcVOTH8lNIvNskYDlE2chRccoXhQzUmey9tSFyMr7Xfzj5BxyRYpvs7KlAWMI1IPrpG5LrivZ-n5fO_lcsLfVIQ-l6UF3FtR8bvLX2aPN3A&sa=X&ved=2ahUKEwiT3oCe5IaMAxUyCrkGHXxPNMgQtKgLegQIEhAB&biw=1600&bih=732&dpr=1.2#fpstate=ive&vld=cid:5b767596,vid:pIsjVaqdNpc,st:0]]>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38225"/>
            <a:ext cx="7438118" cy="9258300"/>
            <a:chOff x="0" y="0"/>
            <a:chExt cx="510159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0159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101590">
                  <a:moveTo>
                    <a:pt x="4216400" y="0"/>
                  </a:moveTo>
                  <a:lnTo>
                    <a:pt x="1838960" y="0"/>
                  </a:lnTo>
                  <a:lnTo>
                    <a:pt x="0" y="1838960"/>
                  </a:lnTo>
                  <a:lnTo>
                    <a:pt x="0" y="1913890"/>
                  </a:lnTo>
                  <a:lnTo>
                    <a:pt x="0" y="6350000"/>
                  </a:lnTo>
                  <a:lnTo>
                    <a:pt x="2209800" y="6350000"/>
                  </a:lnTo>
                  <a:lnTo>
                    <a:pt x="3263900" y="5295900"/>
                  </a:lnTo>
                  <a:lnTo>
                    <a:pt x="4047490" y="4511040"/>
                  </a:lnTo>
                  <a:lnTo>
                    <a:pt x="5101590" y="3456940"/>
                  </a:lnTo>
                  <a:lnTo>
                    <a:pt x="5101590" y="2217420"/>
                  </a:lnTo>
                  <a:lnTo>
                    <a:pt x="5101590" y="1348740"/>
                  </a:lnTo>
                  <a:close/>
                </a:path>
              </a:pathLst>
            </a:custGeom>
            <a:blipFill>
              <a:blip r:embed="rId2"/>
              <a:stretch>
                <a:fillRect l="-50985" t="0" r="-3572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66821" y="8851031"/>
            <a:ext cx="444841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74510" y="2076828"/>
            <a:ext cx="7375609" cy="78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7"/>
              </a:lnSpc>
              <a:spcBef>
                <a:spcPct val="0"/>
              </a:spcBef>
            </a:pPr>
            <a:r>
              <a:rPr lang="en-US" sz="4612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 IMPACTO NA INTELIGÊNCIA ARTIFICIAL (IA)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74510" y="3689939"/>
            <a:ext cx="6067560" cy="19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inteligência artificial (IA) tem avançado rapidamente, com modelos cada vez mais sofisticados, como os Grandes Modelos de Linguagem (LLMs), incluindo o GPT (Generative Pre-trained Transformer). No entanto, esses avanços trazem desafios significativos, especialmente em relação ao consumo de energia e à eficiência computacional. A computação óptica surge como uma solução inovadora, utilizando luz para processar informações em vez de eletricidade, prometendo maior velocidade, menor consumo de energia e escalabilidade aprimorada.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674510" y="7518511"/>
            <a:ext cx="1649780" cy="579249"/>
            <a:chOff x="0" y="0"/>
            <a:chExt cx="1812041" cy="6362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12041" cy="636220"/>
            </a:xfrm>
            <a:custGeom>
              <a:avLst/>
              <a:gdLst/>
              <a:ahLst/>
              <a:cxnLst/>
              <a:rect r="r" b="b" t="t" l="l"/>
              <a:pathLst>
                <a:path h="636220" w="1812041">
                  <a:moveTo>
                    <a:pt x="0" y="0"/>
                  </a:moveTo>
                  <a:lnTo>
                    <a:pt x="1812041" y="0"/>
                  </a:lnTo>
                  <a:lnTo>
                    <a:pt x="1812041" y="636220"/>
                  </a:lnTo>
                  <a:lnTo>
                    <a:pt x="0" y="636220"/>
                  </a:lnTo>
                  <a:close/>
                </a:path>
              </a:pathLst>
            </a:custGeom>
            <a:gradFill rotWithShape="true">
              <a:gsLst>
                <a:gs pos="0">
                  <a:srgbClr val="ED18BF">
                    <a:alpha val="100000"/>
                  </a:srgbClr>
                </a:gs>
                <a:gs pos="100000">
                  <a:srgbClr val="971EF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812041" cy="674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674510" y="7675052"/>
            <a:ext cx="1649780" cy="2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2"/>
              </a:lnSpc>
              <a:spcBef>
                <a:spcPct val="0"/>
              </a:spcBef>
            </a:pPr>
            <a:r>
              <a:rPr lang="en-US" b="true" sz="140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Learn More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546572" y="7518511"/>
            <a:ext cx="1649780" cy="579249"/>
            <a:chOff x="0" y="0"/>
            <a:chExt cx="1812041" cy="6362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12041" cy="636220"/>
            </a:xfrm>
            <a:custGeom>
              <a:avLst/>
              <a:gdLst/>
              <a:ahLst/>
              <a:cxnLst/>
              <a:rect r="r" b="b" t="t" l="l"/>
              <a:pathLst>
                <a:path h="636220" w="1812041">
                  <a:moveTo>
                    <a:pt x="0" y="0"/>
                  </a:moveTo>
                  <a:lnTo>
                    <a:pt x="1812041" y="0"/>
                  </a:lnTo>
                  <a:lnTo>
                    <a:pt x="1812041" y="636220"/>
                  </a:lnTo>
                  <a:lnTo>
                    <a:pt x="0" y="636220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812041" cy="674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546572" y="7675052"/>
            <a:ext cx="1649780" cy="23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2"/>
              </a:lnSpc>
              <a:spcBef>
                <a:spcPct val="0"/>
              </a:spcBef>
            </a:pPr>
            <a:r>
              <a:rPr lang="en-US" b="true" sz="140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Portfolio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49664" y="1028700"/>
            <a:ext cx="4917050" cy="5506113"/>
            <a:chOff x="0" y="0"/>
            <a:chExt cx="6350000" cy="7110730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0" y="4700270"/>
                  </a:moveTo>
                  <a:lnTo>
                    <a:pt x="6350000" y="7110730"/>
                  </a:lnTo>
                  <a:lnTo>
                    <a:pt x="6350000" y="2410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3483" t="0" r="-24591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342250" y="3752187"/>
            <a:ext cx="4917050" cy="5506113"/>
            <a:chOff x="0" y="0"/>
            <a:chExt cx="6350000" cy="71107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7110730"/>
            </a:xfrm>
            <a:custGeom>
              <a:avLst/>
              <a:gdLst/>
              <a:ahLst/>
              <a:cxnLst/>
              <a:rect r="r" b="b" t="t" l="l"/>
              <a:pathLst>
                <a:path h="7110730" w="6350000">
                  <a:moveTo>
                    <a:pt x="6350000" y="4700270"/>
                  </a:moveTo>
                  <a:lnTo>
                    <a:pt x="0" y="7110730"/>
                  </a:lnTo>
                  <a:lnTo>
                    <a:pt x="0" y="241046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20393" t="0" r="-47681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74862" y="2071503"/>
            <a:ext cx="7252643" cy="123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REDES NEURAIS ÓPTICAS E A ACELERAÇÃO DO APRENDIZADO DE MÁQUINA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74862" y="5506245"/>
            <a:ext cx="693002" cy="69300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967726" y="5686846"/>
            <a:ext cx="507274" cy="3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  <a:spcBef>
                <a:spcPct val="0"/>
              </a:spcBef>
            </a:pPr>
            <a:r>
              <a:rPr lang="en-US" b="true" sz="184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94421" y="5438712"/>
            <a:ext cx="4928594" cy="94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6"/>
              </a:lnSpc>
            </a:pPr>
            <a:r>
              <a:rPr lang="en-US" sz="1840" b="true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Vantagens das ONNs</a:t>
            </a:r>
          </a:p>
          <a:p>
            <a:pPr algn="l">
              <a:lnSpc>
                <a:spcPts val="2576"/>
              </a:lnSpc>
            </a:pPr>
          </a:p>
          <a:p>
            <a:pPr algn="l">
              <a:lnSpc>
                <a:spcPts val="2576"/>
              </a:lnSpc>
              <a:spcBef>
                <a:spcPct val="0"/>
              </a:spcBef>
            </a:pPr>
          </a:p>
        </p:txBody>
      </p:sp>
      <p:grpSp>
        <p:nvGrpSpPr>
          <p:cNvPr name="Group 26" id="26"/>
          <p:cNvGrpSpPr/>
          <p:nvPr/>
        </p:nvGrpSpPr>
        <p:grpSpPr>
          <a:xfrm rot="0">
            <a:off x="1874862" y="6951158"/>
            <a:ext cx="693002" cy="69300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967726" y="7131760"/>
            <a:ext cx="507274" cy="3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  <a:spcBef>
                <a:spcPct val="0"/>
              </a:spcBef>
            </a:pPr>
            <a:r>
              <a:rPr lang="en-US" b="true" sz="184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94421" y="6883626"/>
            <a:ext cx="3442443" cy="3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6"/>
              </a:lnSpc>
              <a:spcBef>
                <a:spcPct val="0"/>
              </a:spcBef>
            </a:pPr>
            <a:r>
              <a:rPr lang="en-US" b="true" sz="1840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Pesquisas e Aplicações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874862" y="4040861"/>
            <a:ext cx="693002" cy="69300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967726" y="4221462"/>
            <a:ext cx="507274" cy="3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6"/>
              </a:lnSpc>
              <a:spcBef>
                <a:spcPct val="0"/>
              </a:spcBef>
            </a:pPr>
            <a:r>
              <a:rPr lang="en-US" b="true" sz="184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94421" y="3973328"/>
            <a:ext cx="3702159" cy="30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6"/>
              </a:lnSpc>
              <a:spcBef>
                <a:spcPct val="0"/>
              </a:spcBef>
            </a:pPr>
            <a:r>
              <a:rPr lang="en-US" b="true" sz="1840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Redes Neurais Ópticas (ONNs)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797819" y="3949826"/>
            <a:ext cx="3141640" cy="3141640"/>
            <a:chOff x="0" y="0"/>
            <a:chExt cx="4188854" cy="4188854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4225" t="20844" r="37770" b="7239"/>
            <a:stretch>
              <a:fillRect/>
            </a:stretch>
          </p:blipFill>
          <p:spPr>
            <a:xfrm flipH="true" flipV="false">
              <a:off x="0" y="0"/>
              <a:ext cx="4188854" cy="4188854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7358685" y="3523697"/>
            <a:ext cx="3567770" cy="3567770"/>
            <a:chOff x="0" y="0"/>
            <a:chExt cx="4757027" cy="4757027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26130" t="17089" r="18629" b="0"/>
            <a:stretch>
              <a:fillRect/>
            </a:stretch>
          </p:blipFill>
          <p:spPr>
            <a:xfrm flipH="false" flipV="false">
              <a:off x="0" y="0"/>
              <a:ext cx="4757027" cy="4757027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2348540" y="3949826"/>
            <a:ext cx="3141640" cy="3141640"/>
            <a:chOff x="0" y="0"/>
            <a:chExt cx="4188854" cy="4188854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3728" t="16983" r="0" b="18875"/>
            <a:stretch>
              <a:fillRect/>
            </a:stretch>
          </p:blipFill>
          <p:spPr>
            <a:xfrm flipH="false" flipV="false">
              <a:off x="0" y="0"/>
              <a:ext cx="4188854" cy="4188854"/>
            </a:xfrm>
            <a:prstGeom prst="rect">
              <a:avLst/>
            </a:prstGeom>
          </p:spPr>
        </p:pic>
      </p:grpSp>
      <p:sp>
        <p:nvSpPr>
          <p:cNvPr name="TextBox 17" id="17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61537" y="7363740"/>
            <a:ext cx="303185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Desafios do Consumo Energético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43888" y="7886203"/>
            <a:ext cx="3049503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 modelos de IA modernos exigem uma enorme quantidade de energia para treinamento e inferência. O treinamento de um único modelo GPT-3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68177" y="7407413"/>
            <a:ext cx="315164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Computação Óptica como Solução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17818" y="7829053"/>
            <a:ext cx="3049503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59082" indent="-129541" lvl="1">
              <a:lnSpc>
                <a:spcPts val="1680"/>
              </a:lnSpc>
              <a:buAutoNum type="arabicPeriod" startAt="1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Eficiência energética                                      </a:t>
            </a:r>
          </a:p>
          <a:p>
            <a:pPr algn="ctr" marL="259082" indent="-129541" lvl="1">
              <a:lnSpc>
                <a:spcPts val="1680"/>
              </a:lnSpc>
              <a:buAutoNum type="arabicPeriod" startAt="1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Processamento direto na memória              </a:t>
            </a:r>
          </a:p>
          <a:p>
            <a:pPr algn="ctr" marL="259082" indent="-129541" lvl="1">
              <a:lnSpc>
                <a:spcPts val="1680"/>
              </a:lnSpc>
              <a:spcBef>
                <a:spcPct val="0"/>
              </a:spcBef>
              <a:buAutoNum type="arabicPeriod" startAt="1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Menor necessidade de refrigeração                 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51600" y="7407488"/>
            <a:ext cx="273552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b="true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Aplicações Sustentáveis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391346" y="7829053"/>
            <a:ext cx="3345836" cy="61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59082" indent="-129541" lvl="1">
              <a:lnSpc>
                <a:spcPts val="1680"/>
              </a:lnSpc>
              <a:buAutoNum type="arabicPeriod" startAt="1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Centers Ópticos                                          </a:t>
            </a:r>
          </a:p>
          <a:p>
            <a:pPr algn="ctr" marL="259082" indent="-129541" lvl="1">
              <a:lnSpc>
                <a:spcPts val="1680"/>
              </a:lnSpc>
              <a:buAutoNum type="arabicPeriod" startAt="1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Dispositivos de Borda (Edge Computing)             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4689610" y="895350"/>
            <a:ext cx="8908779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 REDUÇÃO DO CONSUMO ENERGÉTICO EM 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F0022">
                <a:alpha val="100000"/>
              </a:srgbClr>
            </a:gs>
            <a:gs pos="100000">
              <a:srgbClr val="15042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34081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26184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90482" y="8660782"/>
            <a:ext cx="597518" cy="597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028700" cy="10287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82008" y="362158"/>
            <a:ext cx="1684739" cy="4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2"/>
              </a:lnSpc>
              <a:spcBef>
                <a:spcPct val="0"/>
              </a:spcBef>
            </a:pPr>
            <a:r>
              <a:rPr lang="en-US" sz="2351">
                <a:solidFill>
                  <a:srgbClr val="FFFFFF"/>
                </a:solidFill>
                <a:latin typeface="Horta"/>
                <a:ea typeface="Horta"/>
                <a:cs typeface="Horta"/>
                <a:sym typeface="Horta"/>
              </a:rPr>
              <a:t>RIMBERIO 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40842" y="48612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5046" y="48612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54289" y="48612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8530" y="48612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766821" y="8851031"/>
            <a:ext cx="444841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-1592573" y="2520315"/>
            <a:ext cx="6058479" cy="5246370"/>
            <a:chOff x="0" y="0"/>
            <a:chExt cx="4282440" cy="370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0" r="-29974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133146" y="-209272"/>
            <a:ext cx="6058479" cy="5246370"/>
            <a:chOff x="0" y="0"/>
            <a:chExt cx="4282440" cy="3708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865" t="0" r="-14865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3133146" y="5249902"/>
            <a:ext cx="6058479" cy="5246370"/>
            <a:chOff x="0" y="0"/>
            <a:chExt cx="4282440" cy="3708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t="-7739" r="0" b="-7739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257055" y="1927759"/>
            <a:ext cx="6259384" cy="252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3"/>
              </a:lnSpc>
            </a:pPr>
            <a:r>
              <a:rPr lang="en-US" sz="3588">
                <a:solidFill>
                  <a:srgbClr val="CD299F"/>
                </a:solidFill>
                <a:latin typeface="Horta"/>
                <a:ea typeface="Horta"/>
                <a:cs typeface="Horta"/>
                <a:sym typeface="Horta"/>
              </a:rPr>
              <a:t>COMPUTAÇÃO ÓPTICA PARA MODELOS GIGANTES (LLMS, GPT, ETC.)</a:t>
            </a:r>
          </a:p>
          <a:p>
            <a:pPr algn="l">
              <a:lnSpc>
                <a:spcPts val="5023"/>
              </a:lnSpc>
            </a:pPr>
          </a:p>
          <a:p>
            <a:pPr algn="l">
              <a:lnSpc>
                <a:spcPts val="5023"/>
              </a:lnSpc>
              <a:spcBef>
                <a:spcPct val="0"/>
              </a:spcBef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10257055" y="3559277"/>
            <a:ext cx="677751" cy="677751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347876" y="3735275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49419" y="3735275"/>
            <a:ext cx="5868290" cy="163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b="true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é Necessária?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Modelos como GPT-4 possuem trilhões de parâmetros e exigem alto poder computacional.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GPUs e TPUs são usadas atualmente, mas a computação óptica pode ser a próxima revolução.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10257055" y="5369765"/>
            <a:ext cx="677751" cy="67775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0347876" y="5545763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b="true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54176" y="5545763"/>
            <a:ext cx="5787195" cy="194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b="true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Vantagens da Computação Óptica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Escalabilidade: Suporta redes neurais ainda maiores.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Latência ultrabaixa: IA mais rápida para assistentes virtuais e chatbots.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Treinamento acelerado: Maior paralelismo e eficiência energética.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grpSp>
        <p:nvGrpSpPr>
          <p:cNvPr name="Group 37" id="37"/>
          <p:cNvGrpSpPr/>
          <p:nvPr/>
        </p:nvGrpSpPr>
        <p:grpSpPr>
          <a:xfrm rot="0">
            <a:off x="10257055" y="7381016"/>
            <a:ext cx="677751" cy="677751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CD299F">
                    <a:alpha val="100000"/>
                  </a:srgbClr>
                </a:gs>
                <a:gs pos="100000">
                  <a:srgbClr val="6C028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1254176" y="7557014"/>
            <a:ext cx="5787195" cy="216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b="true">
                <a:solidFill>
                  <a:srgbClr val="CD299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Tecnologias Emergentes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Processadores Fotônicos Neuromórficos: Inspirados no cérebro humano.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Memór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ias Fotônicas: Armazenam grandes volumes de dados com menor consumo.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Circuitos Ópticos Programáveis: Executam IA diretamente no hardware óptico.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DAGf7RaNiiI</dc:identifier>
  <dcterms:modified xsi:type="dcterms:W3CDTF">2011-08-01T06:04:30Z</dcterms:modified>
  <cp:revision>1</cp:revision>
  <dc:title>Hologramas Computacionais e Visualização Avançada</dc:title>
</cp:coreProperties>
</file>